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2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60" r:id="rId4"/>
    <p:sldId id="259" r:id="rId5"/>
    <p:sldId id="261" r:id="rId6"/>
    <p:sldId id="258" r:id="rId7"/>
    <p:sldId id="263" r:id="rId8"/>
    <p:sldId id="262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A4FDDA-3D98-C723-C42A-1002F0095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B2F8A05-C692-0353-E63E-E0EDAEA09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A2BEB3-0BC0-C628-10DD-7787A380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4BDE-FC61-491E-BB5B-A0BA83B31FBE}" type="datetimeFigureOut">
              <a:rPr lang="it-IT" smtClean="0"/>
              <a:t>15/02/2025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CAAB94-9F31-9421-481D-BAE7B5AE6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C11F6A-65B9-8130-2776-7DE2E3832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2AB2-9B2C-48A9-BFA3-88B9FAC16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4579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3DD044-91B7-DCB6-F597-549A4527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FCBB3B7-E68B-58CA-DE89-BA6CBFCA9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D0FE7B-24A6-9BE0-AFAF-73796D35F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4BDE-FC61-491E-BB5B-A0BA83B31FBE}" type="datetimeFigureOut">
              <a:rPr lang="it-IT" smtClean="0"/>
              <a:t>15/02/2025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41BAFE-FD7A-2AB7-ACC7-C2AD9FEFD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8490CD-4AF9-BAC2-F967-B62C87A7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2AB2-9B2C-48A9-BFA3-88B9FAC16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604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9C35A8C-CC14-5126-A442-2A97B17FAD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45731CB-04CA-FED4-4D3F-9F420DB44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2B830F-E5C0-9A3A-FDBF-0D772B57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4BDE-FC61-491E-BB5B-A0BA83B31FBE}" type="datetimeFigureOut">
              <a:rPr lang="it-IT" smtClean="0"/>
              <a:t>15/02/2025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CD8AB1-FAF9-F0C9-A013-147406D9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ACDAC3-A771-307F-028D-5BA6B289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2AB2-9B2C-48A9-BFA3-88B9FAC16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06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2984CB-7F17-ABCE-F9A2-0281BE266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97DEEB-1335-2A9C-0BEF-10C4BAFBE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4C7DCF-E2BF-A09B-0075-08B35B4E5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4BDE-FC61-491E-BB5B-A0BA83B31FBE}" type="datetimeFigureOut">
              <a:rPr lang="it-IT" smtClean="0"/>
              <a:t>15/02/2025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76CF58-43A7-0E85-D3DA-2AB734981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63ADA8-BBC0-2784-4747-E63CC6B9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2AB2-9B2C-48A9-BFA3-88B9FAC16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379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2D9346-5814-61A7-88E6-46C033B2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91862F-DB54-4FF7-525A-5D6337CE9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8F151CD-BF6E-4B8C-5A40-26D10CD1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4BDE-FC61-491E-BB5B-A0BA83B31FBE}" type="datetimeFigureOut">
              <a:rPr lang="it-IT" smtClean="0"/>
              <a:t>15/02/2025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983004-D584-7CAA-3140-F2CE9637A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61BFCC-2242-7322-85B8-BFF86A99B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2AB2-9B2C-48A9-BFA3-88B9FAC16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4073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9DA183-69E1-4767-1D0C-91459C6F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97808F-53AB-765B-5C88-C357ADB3B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57797B-0A68-5760-2490-A0D7A1A72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97322C-E640-E0CA-130A-4AF8013DA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4BDE-FC61-491E-BB5B-A0BA83B31FBE}" type="datetimeFigureOut">
              <a:rPr lang="it-IT" smtClean="0"/>
              <a:t>15/02/2025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F1E7B32-706F-67AB-758E-E83D04382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4C62D19-31CC-6AA7-89AE-28E60ECA1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2AB2-9B2C-48A9-BFA3-88B9FAC16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437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A8CD83-CDFC-F84B-2DC1-7AA3F0BE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D841E1-4B42-789F-16AB-D3CC23581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06AEB3-62F3-CA2D-8F5D-C25E1690B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DB9339C-237A-2CA2-3BB1-D5B445A7B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B6ECAA6-C142-05BD-EE2C-6AE483A4F9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1A37340-13B9-C193-1DBC-B8916B2C2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4BDE-FC61-491E-BB5B-A0BA83B31FBE}" type="datetimeFigureOut">
              <a:rPr lang="it-IT" smtClean="0"/>
              <a:t>15/02/2025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E3BA1E2-FCC8-AD02-00B4-9A857B10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9699FA-54A9-76A6-98E8-7E120209B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2AB2-9B2C-48A9-BFA3-88B9FAC16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129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4A01E7-3788-0BD1-79BF-B8B3BE2D2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92672B2-3BF5-0CE8-E2AA-28FF6374F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4BDE-FC61-491E-BB5B-A0BA83B31FBE}" type="datetimeFigureOut">
              <a:rPr lang="it-IT" smtClean="0"/>
              <a:t>15/02/2025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0C7E49-B91D-8E49-67B6-A6BE003EF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B5F6A8-9644-4354-5FA8-A730D5195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2AB2-9B2C-48A9-BFA3-88B9FAC16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49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6DAFB2C-A63C-3835-E26A-6F4623DEB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4BDE-FC61-491E-BB5B-A0BA83B31FBE}" type="datetimeFigureOut">
              <a:rPr lang="it-IT" smtClean="0"/>
              <a:t>15/02/2025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0370C94-544D-C95B-6ACD-59D3B4CB8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EF19D9-426F-CF87-1FF0-990116A0D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2AB2-9B2C-48A9-BFA3-88B9FAC16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226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8553CC-A62B-A442-EA6A-52CA7003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4C83BD-CAE1-7DF5-35EE-9E86BF36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AA395C1-50CF-8736-136F-3ACCC9D64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B298D1B-5288-1BFC-822B-80D518AF1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4BDE-FC61-491E-BB5B-A0BA83B31FBE}" type="datetimeFigureOut">
              <a:rPr lang="it-IT" smtClean="0"/>
              <a:t>15/02/2025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039D92E-BED3-0755-DBE6-B0E34ED7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B971D23-0931-9318-3060-7EE571AD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2AB2-9B2C-48A9-BFA3-88B9FAC16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5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1C0D2F-630C-7BF8-FC8A-5A95758A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FEF6391-2C16-F85B-5544-0B32DD135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C950F0-9BA2-49A3-8A47-228CBC871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A3E1B87-F79C-DBB4-2C68-A2AC831C6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4BDE-FC61-491E-BB5B-A0BA83B31FBE}" type="datetimeFigureOut">
              <a:rPr lang="it-IT" smtClean="0"/>
              <a:t>15/02/2025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81967FD-79EE-DCBB-65DB-FF7F9471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414E7B-67C6-5473-D49D-E2216A30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2AB2-9B2C-48A9-BFA3-88B9FAC16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071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B4845C5-EF0D-7A06-5E25-0CF14A5A7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2A82D4D-3F1E-89C4-F8CC-22999D3DA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05C22F2-0176-146D-810B-5B2E5BF16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E4BDE-FC61-491E-BB5B-A0BA83B31FBE}" type="datetimeFigureOut">
              <a:rPr lang="it-IT" smtClean="0"/>
              <a:t>15/02/2025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FE89AA-55A7-2F16-51F5-8E6B43752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60A31A-B976-567B-0579-FDDC33E0B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B2AB2-9B2C-48A9-BFA3-88B9FAC16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743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agnutricion.blogspot.com/2020/05/lalimentazione-per-il-benessere-del.html" TargetMode="Externa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Vegetarian_Diet_Pyrami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ock.adobe.com/it/images/mano-chiusa/27751248?as_campaign=ftmigration2&amp;as_channel=dpcft&amp;as_campclass=brand&amp;as_source=ft_web&amp;as_camptype=acquisition&amp;as_audience=users&amp;as_content=closure_asset-detail-page" TargetMode="Externa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jpg"/><Relationship Id="rId18" Type="http://schemas.openxmlformats.org/officeDocument/2006/relationships/hyperlink" Target="https://pixnio.com/it/media/erba-organico-pomodori-tutto-pomodoro" TargetMode="External"/><Relationship Id="rId26" Type="http://schemas.openxmlformats.org/officeDocument/2006/relationships/hyperlink" Target="https://lapiccolacasa.blogspot.com/2012/11/il-pesce-triglie-di-scoglio-alla.html" TargetMode="External"/><Relationship Id="rId3" Type="http://schemas.openxmlformats.org/officeDocument/2006/relationships/image" Target="../media/image8.jpg"/><Relationship Id="rId21" Type="http://schemas.openxmlformats.org/officeDocument/2006/relationships/image" Target="../media/image17.jpg"/><Relationship Id="rId34" Type="http://schemas.openxmlformats.org/officeDocument/2006/relationships/hyperlink" Target="https://www.elenacorrales.com/blogelenacorrales/tag/legumbres/page/2/" TargetMode="External"/><Relationship Id="rId7" Type="http://schemas.openxmlformats.org/officeDocument/2006/relationships/image" Target="../media/image10.jpg"/><Relationship Id="rId12" Type="http://schemas.openxmlformats.org/officeDocument/2006/relationships/hyperlink" Target="https://pixnio.com/it/piante/frutta/mela/mela-frutta-biologico-naturale-cibo" TargetMode="External"/><Relationship Id="rId17" Type="http://schemas.openxmlformats.org/officeDocument/2006/relationships/image" Target="../media/image15.jpg"/><Relationship Id="rId25" Type="http://schemas.openxmlformats.org/officeDocument/2006/relationships/image" Target="../media/image19.JPG"/><Relationship Id="rId33" Type="http://schemas.openxmlformats.org/officeDocument/2006/relationships/image" Target="../media/image23.jpg"/><Relationship Id="rId2" Type="http://schemas.openxmlformats.org/officeDocument/2006/relationships/image" Target="../media/image1.jpeg"/><Relationship Id="rId16" Type="http://schemas.openxmlformats.org/officeDocument/2006/relationships/hyperlink" Target="http://www.naturopataonline.org/alimentazione/frutta-e-verdura/1025-cetriolo-proprieta-valori-nutrizionali-e-ricette.html" TargetMode="External"/><Relationship Id="rId20" Type="http://schemas.openxmlformats.org/officeDocument/2006/relationships/hyperlink" Target="https://www.ambientebio.it/alimentazione-biologica/alimentazione-e-salute/acrilammide-negli-alimenti-nuova-legge/" TargetMode="External"/><Relationship Id="rId29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mmons.wikimedia.org/wiki/File:Insalata_mista.jpg" TargetMode="External"/><Relationship Id="rId11" Type="http://schemas.openxmlformats.org/officeDocument/2006/relationships/image" Target="../media/image12.jpg"/><Relationship Id="rId24" Type="http://schemas.openxmlformats.org/officeDocument/2006/relationships/hyperlink" Target="https://www.losblogsdemaria.com/2008/05/pollo-al-horno.html" TargetMode="External"/><Relationship Id="rId32" Type="http://schemas.openxmlformats.org/officeDocument/2006/relationships/hyperlink" Target="https://www.innaturale.com/5-formaggi-inglesi-assaggiare-assolutamente/" TargetMode="External"/><Relationship Id="rId5" Type="http://schemas.openxmlformats.org/officeDocument/2006/relationships/image" Target="../media/image9.jpg"/><Relationship Id="rId15" Type="http://schemas.openxmlformats.org/officeDocument/2006/relationships/image" Target="../media/image14.jpg"/><Relationship Id="rId23" Type="http://schemas.openxmlformats.org/officeDocument/2006/relationships/image" Target="../media/image18.JPG"/><Relationship Id="rId28" Type="http://schemas.openxmlformats.org/officeDocument/2006/relationships/hyperlink" Target="http://laformuladelbiscotto.blogspot.com/2011/03/esperimento-46-torta-con-kumquat.html" TargetMode="External"/><Relationship Id="rId10" Type="http://schemas.openxmlformats.org/officeDocument/2006/relationships/hyperlink" Target="https://www.pngall.com/coca-cola-png/download/4783/" TargetMode="External"/><Relationship Id="rId19" Type="http://schemas.openxmlformats.org/officeDocument/2006/relationships/image" Target="../media/image16.jpg"/><Relationship Id="rId31" Type="http://schemas.openxmlformats.org/officeDocument/2006/relationships/image" Target="../media/image22.jpg"/><Relationship Id="rId4" Type="http://schemas.openxmlformats.org/officeDocument/2006/relationships/hyperlink" Target="https://commons.wikimedia.org/wiki/File:Big_Mac_hamburger.jpg" TargetMode="External"/><Relationship Id="rId9" Type="http://schemas.openxmlformats.org/officeDocument/2006/relationships/image" Target="../media/image11.png"/><Relationship Id="rId14" Type="http://schemas.openxmlformats.org/officeDocument/2006/relationships/hyperlink" Target="http://www.wired.it/lifestyle/food/2016/06/10/10-cibi-glutine/" TargetMode="External"/><Relationship Id="rId22" Type="http://schemas.openxmlformats.org/officeDocument/2006/relationships/hyperlink" Target="https://pixabay.com/nl/pasta-spaghetti-fussili-penne-631042/" TargetMode="External"/><Relationship Id="rId27" Type="http://schemas.openxmlformats.org/officeDocument/2006/relationships/image" Target="../media/image20.jpg"/><Relationship Id="rId30" Type="http://schemas.openxmlformats.org/officeDocument/2006/relationships/hyperlink" Target="https://www.colegiomanuelrodriguez.cl/mr/exelearning/5IngU2/unit_vocabulary.html" TargetMode="External"/><Relationship Id="rId8" Type="http://schemas.openxmlformats.org/officeDocument/2006/relationships/hyperlink" Target="https://pxhere.com/pt/photo/944464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bilesport.ch/actualite/yoga-equilibrio-su-una-gamba-b2-estensione-in-piedi/" TargetMode="External"/><Relationship Id="rId13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12" Type="http://schemas.openxmlformats.org/officeDocument/2006/relationships/hyperlink" Target="https://www.pdhpe.net/improving-performance/how-do-athletes-train-for-improved-performance/flexibility-training/static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elarossa.it/fitness/workout/gli-sport-e-gli-esercizi-per-assottigliare-i-polpacci/" TargetMode="External"/><Relationship Id="rId11" Type="http://schemas.openxmlformats.org/officeDocument/2006/relationships/image" Target="../media/image28.jpg"/><Relationship Id="rId5" Type="http://schemas.openxmlformats.org/officeDocument/2006/relationships/image" Target="../media/image25.webp"/><Relationship Id="rId10" Type="http://schemas.openxmlformats.org/officeDocument/2006/relationships/hyperlink" Target="https://prehabexercises.com/eliminate-forward-head/" TargetMode="External"/><Relationship Id="rId4" Type="http://schemas.openxmlformats.org/officeDocument/2006/relationships/hyperlink" Target="https://www.pinterest.com/pin/329396160229628654/" TargetMode="External"/><Relationship Id="rId9" Type="http://schemas.openxmlformats.org/officeDocument/2006/relationships/image" Target="../media/image27.png"/><Relationship Id="rId14" Type="http://schemas.openxmlformats.org/officeDocument/2006/relationships/hyperlink" Target="https://www.icarevision.com/vision-therapy/eye-exercises-you-can-try-at-home/" TargetMode="Externa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jpg"/><Relationship Id="rId18" Type="http://schemas.openxmlformats.org/officeDocument/2006/relationships/hyperlink" Target="https://pixnio.com/it/piante/frutta/mela/mela-frutta-biologico-naturale-cibo" TargetMode="External"/><Relationship Id="rId26" Type="http://schemas.openxmlformats.org/officeDocument/2006/relationships/hyperlink" Target="https://www.ambientebio.it/alimentazione-biologica/alimentazione-e-salute/acrilammide-negli-alimenti-nuova-legge/" TargetMode="External"/><Relationship Id="rId39" Type="http://schemas.openxmlformats.org/officeDocument/2006/relationships/hyperlink" Target="https://www.colegiomanuelrodriguez.cl/mr/exelearning/5IngU2/unit_vocabulary.html" TargetMode="External"/><Relationship Id="rId21" Type="http://schemas.openxmlformats.org/officeDocument/2006/relationships/image" Target="../media/image14.jpg"/><Relationship Id="rId34" Type="http://schemas.openxmlformats.org/officeDocument/2006/relationships/hyperlink" Target="http://www.naturopataonline.org/alimentazione/frutta-e-verdura/17503-peperoni-10-proprieta-e-benefici.html" TargetMode="External"/><Relationship Id="rId42" Type="http://schemas.openxmlformats.org/officeDocument/2006/relationships/image" Target="../media/image34.jpg"/><Relationship Id="rId47" Type="http://schemas.openxmlformats.org/officeDocument/2006/relationships/hyperlink" Target="https://pixnio.com/it/cibo-bevande/pane/pane-cereali-panettieri-cibo-colazione-cibo" TargetMode="External"/><Relationship Id="rId7" Type="http://schemas.openxmlformats.org/officeDocument/2006/relationships/image" Target="../media/image31.jpg"/><Relationship Id="rId2" Type="http://schemas.openxmlformats.org/officeDocument/2006/relationships/image" Target="../media/image1.jpeg"/><Relationship Id="rId16" Type="http://schemas.openxmlformats.org/officeDocument/2006/relationships/hyperlink" Target="https://www.pngall.com/coca-cola-png/download/4783/" TargetMode="External"/><Relationship Id="rId29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rangiamoci.it/come-tenere-il-cocomero-fresco-in-spiaggia" TargetMode="External"/><Relationship Id="rId11" Type="http://schemas.openxmlformats.org/officeDocument/2006/relationships/image" Target="../media/image9.jpg"/><Relationship Id="rId24" Type="http://schemas.openxmlformats.org/officeDocument/2006/relationships/hyperlink" Target="https://pixnio.com/it/media/erba-organico-pomodori-tutto-pomodoro" TargetMode="External"/><Relationship Id="rId32" Type="http://schemas.openxmlformats.org/officeDocument/2006/relationships/hyperlink" Target="http://laformuladelbiscotto.blogspot.com/2011/03/esperimento-46-torta-con-kumquat.html" TargetMode="External"/><Relationship Id="rId37" Type="http://schemas.openxmlformats.org/officeDocument/2006/relationships/hyperlink" Target="https://capolavia.it/products/melanzana-lunga/" TargetMode="External"/><Relationship Id="rId40" Type="http://schemas.openxmlformats.org/officeDocument/2006/relationships/image" Target="../media/image22.jpg"/><Relationship Id="rId45" Type="http://schemas.openxmlformats.org/officeDocument/2006/relationships/hyperlink" Target="https://www.elenacorrales.com/blogelenacorrales/tag/legumbres/page/2/" TargetMode="External"/><Relationship Id="rId5" Type="http://schemas.openxmlformats.org/officeDocument/2006/relationships/image" Target="../media/image30.jpg"/><Relationship Id="rId15" Type="http://schemas.openxmlformats.org/officeDocument/2006/relationships/image" Target="../media/image11.png"/><Relationship Id="rId23" Type="http://schemas.openxmlformats.org/officeDocument/2006/relationships/image" Target="../media/image15.jpg"/><Relationship Id="rId28" Type="http://schemas.openxmlformats.org/officeDocument/2006/relationships/hyperlink" Target="https://pixabay.com/nl/pasta-spaghetti-fussili-penne-631042/" TargetMode="External"/><Relationship Id="rId36" Type="http://schemas.openxmlformats.org/officeDocument/2006/relationships/image" Target="../media/image33.jpg"/><Relationship Id="rId10" Type="http://schemas.openxmlformats.org/officeDocument/2006/relationships/hyperlink" Target="https://www.losblogsdemaria.com/2008/05/pollo-al-horno.html" TargetMode="External"/><Relationship Id="rId19" Type="http://schemas.openxmlformats.org/officeDocument/2006/relationships/image" Target="../media/image13.jpg"/><Relationship Id="rId31" Type="http://schemas.openxmlformats.org/officeDocument/2006/relationships/image" Target="../media/image20.jpg"/><Relationship Id="rId44" Type="http://schemas.openxmlformats.org/officeDocument/2006/relationships/image" Target="../media/image23.jpg"/><Relationship Id="rId4" Type="http://schemas.openxmlformats.org/officeDocument/2006/relationships/hyperlink" Target="https://commons.wikimedia.org/wiki/File:Big_Mac_hamburger.jpg" TargetMode="External"/><Relationship Id="rId9" Type="http://schemas.openxmlformats.org/officeDocument/2006/relationships/image" Target="../media/image18.JPG"/><Relationship Id="rId14" Type="http://schemas.openxmlformats.org/officeDocument/2006/relationships/hyperlink" Target="https://pxhere.com/pt/photo/944464" TargetMode="External"/><Relationship Id="rId22" Type="http://schemas.openxmlformats.org/officeDocument/2006/relationships/hyperlink" Target="http://www.naturopataonline.org/alimentazione/frutta-e-verdura/1025-cetriolo-proprieta-valori-nutrizionali-e-ricette.html" TargetMode="External"/><Relationship Id="rId27" Type="http://schemas.openxmlformats.org/officeDocument/2006/relationships/image" Target="../media/image17.jpg"/><Relationship Id="rId30" Type="http://schemas.openxmlformats.org/officeDocument/2006/relationships/hyperlink" Target="https://lapiccolacasa.blogspot.com/2012/11/il-pesce-triglie-di-scoglio-alla.html" TargetMode="External"/><Relationship Id="rId35" Type="http://schemas.openxmlformats.org/officeDocument/2006/relationships/hyperlink" Target="https://creativecommons.org/licenses/by-nc-nd/3.0/" TargetMode="External"/><Relationship Id="rId43" Type="http://schemas.openxmlformats.org/officeDocument/2006/relationships/hyperlink" Target="https://blog.giallozafferano.it/lemilleunapassione/spinaci-con-burro-e-parmigiano/" TargetMode="External"/><Relationship Id="rId8" Type="http://schemas.openxmlformats.org/officeDocument/2006/relationships/hyperlink" Target="https://pxhere.com/fr/photo/1270055" TargetMode="External"/><Relationship Id="rId3" Type="http://schemas.openxmlformats.org/officeDocument/2006/relationships/image" Target="../media/image8.jpg"/><Relationship Id="rId12" Type="http://schemas.openxmlformats.org/officeDocument/2006/relationships/hyperlink" Target="https://commons.wikimedia.org/wiki/File:Insalata_mista.jpg" TargetMode="External"/><Relationship Id="rId17" Type="http://schemas.openxmlformats.org/officeDocument/2006/relationships/image" Target="../media/image12.jpg"/><Relationship Id="rId25" Type="http://schemas.openxmlformats.org/officeDocument/2006/relationships/image" Target="../media/image16.jpg"/><Relationship Id="rId33" Type="http://schemas.openxmlformats.org/officeDocument/2006/relationships/image" Target="../media/image32.jpg"/><Relationship Id="rId38" Type="http://schemas.openxmlformats.org/officeDocument/2006/relationships/image" Target="../media/image21.jpg"/><Relationship Id="rId46" Type="http://schemas.openxmlformats.org/officeDocument/2006/relationships/image" Target="../media/image35.jpg"/><Relationship Id="rId20" Type="http://schemas.openxmlformats.org/officeDocument/2006/relationships/hyperlink" Target="http://www.wired.it/lifestyle/food/2016/06/10/10-cibi-glutine/" TargetMode="External"/><Relationship Id="rId41" Type="http://schemas.openxmlformats.org/officeDocument/2006/relationships/hyperlink" Target="https://www.innaturale.com/5-formaggi-inglesi-assaggiare-assolutament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gnutricion.blogspot.com/2020/05/lalimentazione-per-il-benessere-del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valeriorosso.com/2024/01/09/salute-psicofisica-principi-fondamental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74B62D-7941-8E83-7B7F-49D2B1A17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7052" y="235141"/>
            <a:ext cx="10582863" cy="1162344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HEALTHY FOOD IS GOOD!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CE5A-26DE-E0E6-8A48-82F33205C350}"/>
              </a:ext>
            </a:extLst>
          </p:cNvPr>
          <p:cNvSpPr txBox="1"/>
          <p:nvPr/>
        </p:nvSpPr>
        <p:spPr>
          <a:xfrm>
            <a:off x="320639" y="1599553"/>
            <a:ext cx="596586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LE PAUSE DI SALUTE</a:t>
            </a:r>
          </a:p>
          <a:p>
            <a:endParaRPr lang="it-IT" sz="24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it-IT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Le pause attive sono brevi pause dinamiche (3-10 min) che promuovono il movimento in classe per migliorare il benessere psicofisico, ridurre la sedentarietà, migliorare l’attenzione e la concentrazione. </a:t>
            </a:r>
          </a:p>
          <a:p>
            <a:r>
              <a:rPr lang="it-IT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Le pause attive possono essere svolte all'interno della classe, in cortile e in giardino.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7" name="feel-good-268714">
            <a:hlinkClick r:id="" action="ppaction://media"/>
            <a:extLst>
              <a:ext uri="{FF2B5EF4-FFF2-40B4-BE49-F238E27FC236}">
                <a16:creationId xmlns:a16="http://schemas.microsoft.com/office/drawing/2014/main" id="{8D3E2D2A-7254-77F1-5261-A13F3730E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119" y="61621"/>
            <a:ext cx="347040" cy="34704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C553724-7F6E-7CE7-9EDC-FC0B1BE704F1}"/>
              </a:ext>
            </a:extLst>
          </p:cNvPr>
          <p:cNvSpPr txBox="1"/>
          <p:nvPr/>
        </p:nvSpPr>
        <p:spPr>
          <a:xfrm>
            <a:off x="9090984" y="5831637"/>
            <a:ext cx="219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Giovanna I. Erario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A1FAAD-2FB7-73F0-9409-A1D9A9DFC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861198" y="2989329"/>
            <a:ext cx="2488676" cy="225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2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4DEE596-392B-5E54-8DCD-CD27ACD347D5}"/>
              </a:ext>
            </a:extLst>
          </p:cNvPr>
          <p:cNvSpPr txBox="1"/>
          <p:nvPr/>
        </p:nvSpPr>
        <p:spPr>
          <a:xfrm>
            <a:off x="971550" y="197346"/>
            <a:ext cx="5819775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>
              <a:latin typeface="Comic Sans MS" panose="030F0702030302020204" pitchFamily="66" charset="0"/>
            </a:endParaRPr>
          </a:p>
          <a:p>
            <a:r>
              <a:rPr lang="it-IT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Obiettivi:</a:t>
            </a:r>
          </a:p>
          <a:p>
            <a:r>
              <a:rPr lang="it-IT" sz="2400" b="1" i="0" dirty="0">
                <a:solidFill>
                  <a:schemeClr val="accent4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Promuovere la salute a lungo termine e ridurre il rischio di malattie legate all'alimentazione</a:t>
            </a:r>
          </a:p>
          <a:p>
            <a:endParaRPr lang="it-IT" sz="24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it-IT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Scuola :</a:t>
            </a:r>
          </a:p>
          <a:p>
            <a:r>
              <a:rPr lang="it-IT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1° GRADO – CLASSI PRIME-SECONDE</a:t>
            </a:r>
          </a:p>
          <a:p>
            <a:endParaRPr lang="it-IT" sz="24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it-IT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Disciplina:</a:t>
            </a:r>
          </a:p>
          <a:p>
            <a:r>
              <a:rPr lang="it-IT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INGLESE – ED. CIVICA</a:t>
            </a:r>
          </a:p>
          <a:p>
            <a:endParaRPr lang="it-IT" sz="24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it-IT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Collegamenti disciplinari: </a:t>
            </a:r>
          </a:p>
          <a:p>
            <a:r>
              <a:rPr lang="it-IT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INGLESE – EDUCAZIONE CIVICA – SCIENZE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73FCED0-17A0-848C-24BC-43D9BF4E3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43775" y="1218783"/>
            <a:ext cx="4360727" cy="3876650"/>
          </a:xfrm>
          <a:prstGeom prst="rect">
            <a:avLst/>
          </a:prstGeom>
          <a:effectLst>
            <a:outerShdw blurRad="406400" dist="50800" dir="5400000" algn="ctr" rotWithShape="0">
              <a:srgbClr val="000000">
                <a:alpha val="43137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21159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047F988-F559-AF65-D160-2547F4FBB495}"/>
              </a:ext>
            </a:extLst>
          </p:cNvPr>
          <p:cNvSpPr txBox="1"/>
          <p:nvPr/>
        </p:nvSpPr>
        <p:spPr>
          <a:xfrm>
            <a:off x="336223" y="2851712"/>
            <a:ext cx="11519554" cy="4278094"/>
          </a:xfrm>
          <a:prstGeom prst="rect">
            <a:avLst/>
          </a:prstGeom>
          <a:noFill/>
          <a:ln>
            <a:noFill/>
          </a:ln>
        </p:spPr>
        <p:txBody>
          <a:bodyPr wrap="square" numCol="3">
            <a:spAutoFit/>
          </a:bodyPr>
          <a:lstStyle/>
          <a:p>
            <a:pPr marL="457200" indent="-457200">
              <a:buAutoNum type="arabicParenR"/>
            </a:pPr>
            <a:r>
              <a:rPr lang="it-IT" sz="1600" b="1" kern="12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rPr>
              <a:t>Vocabolo corretto: </a:t>
            </a:r>
          </a:p>
          <a:p>
            <a:r>
              <a:rPr lang="it-IT" sz="1600" b="1" kern="12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rPr>
              <a:t>     saltare 5 volte a piedi uniti.</a:t>
            </a:r>
          </a:p>
          <a:p>
            <a:pPr marL="457200" indent="-457200">
              <a:buAutoNum type="arabicParenR"/>
            </a:pPr>
            <a:endParaRPr lang="it-IT" sz="16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arenR"/>
            </a:pPr>
            <a:endParaRPr lang="it-IT" sz="16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arenR"/>
            </a:pPr>
            <a:endParaRPr lang="it-IT" sz="16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arenR"/>
            </a:pPr>
            <a:endParaRPr lang="it-IT" sz="16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arenR"/>
            </a:pPr>
            <a:endParaRPr lang="it-IT" sz="16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arenR"/>
            </a:pPr>
            <a:endParaRPr lang="it-IT" sz="16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arenR"/>
            </a:pPr>
            <a:endParaRPr lang="it-IT" sz="16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arenR"/>
            </a:pPr>
            <a:endParaRPr lang="it-IT" sz="16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arenR"/>
            </a:pPr>
            <a:endParaRPr lang="it-IT" sz="16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arenR"/>
            </a:pPr>
            <a:endParaRPr lang="it-IT" sz="16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arenR"/>
            </a:pPr>
            <a:endParaRPr lang="it-IT" sz="16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arenR"/>
            </a:pPr>
            <a:endParaRPr lang="it-IT" sz="16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arenR"/>
            </a:pPr>
            <a:endParaRPr lang="it-IT" sz="16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arenR"/>
            </a:pPr>
            <a:endParaRPr lang="it-IT" sz="16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endParaRPr lang="it-IT" sz="16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it-IT" sz="16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2) </a:t>
            </a:r>
            <a:r>
              <a:rPr lang="it-IT" sz="1600" b="1" kern="12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rPr>
              <a:t>Trascinamento corretto: </a:t>
            </a:r>
          </a:p>
          <a:p>
            <a:r>
              <a:rPr lang="it-IT" sz="1600" b="1" kern="12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rPr>
              <a:t>saltellare sul posto, divaricando e         chiudendo le gambe e sollevando le braccia 5 volte. </a:t>
            </a:r>
          </a:p>
          <a:p>
            <a:endParaRPr lang="it-IT" sz="16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endParaRPr lang="it-IT" sz="1600" b="1" kern="1200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  <a:ea typeface="+mn-ea"/>
              <a:cs typeface="+mn-cs"/>
            </a:endParaRPr>
          </a:p>
          <a:p>
            <a:endParaRPr lang="it-IT" sz="16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endParaRPr lang="it-IT" sz="1600" b="1" kern="1200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  <a:ea typeface="+mn-ea"/>
              <a:cs typeface="+mn-cs"/>
            </a:endParaRPr>
          </a:p>
          <a:p>
            <a:endParaRPr lang="it-IT" sz="16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endParaRPr lang="it-IT" sz="1600" b="1" kern="1200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  <a:ea typeface="+mn-ea"/>
              <a:cs typeface="+mn-cs"/>
            </a:endParaRPr>
          </a:p>
          <a:p>
            <a:endParaRPr lang="it-IT" sz="16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endParaRPr lang="it-IT" sz="1600" b="1" kern="1200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  <a:ea typeface="+mn-ea"/>
              <a:cs typeface="+mn-cs"/>
            </a:endParaRPr>
          </a:p>
          <a:p>
            <a:endParaRPr lang="it-IT" sz="16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endParaRPr lang="it-IT" sz="1600" b="1" kern="1200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  <a:ea typeface="+mn-ea"/>
              <a:cs typeface="+mn-cs"/>
            </a:endParaRPr>
          </a:p>
          <a:p>
            <a:endParaRPr lang="it-IT" sz="1600" b="1" kern="1200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  <a:ea typeface="+mn-ea"/>
              <a:cs typeface="+mn-cs"/>
            </a:endParaRPr>
          </a:p>
          <a:p>
            <a:endParaRPr lang="it-IT" sz="1600" b="1" kern="1200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  <a:ea typeface="+mn-ea"/>
              <a:cs typeface="+mn-cs"/>
            </a:endParaRPr>
          </a:p>
          <a:p>
            <a:endParaRPr lang="it-IT" sz="1600" b="1" kern="1200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  <a:ea typeface="+mn-ea"/>
              <a:cs typeface="+mn-cs"/>
            </a:endParaRPr>
          </a:p>
          <a:p>
            <a:r>
              <a:rPr lang="it-IT" sz="1600" b="1" kern="12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rPr>
              <a:t>3) Vocabolo errato, errata pronuncia o errata sezione: </a:t>
            </a:r>
          </a:p>
          <a:p>
            <a:r>
              <a:rPr lang="it-IT" sz="1600" b="1" kern="12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rPr>
              <a:t>Hand grip -  Stringere la mano con forza continuando a saltellare sul posto. </a:t>
            </a:r>
          </a:p>
          <a:p>
            <a:r>
              <a:rPr lang="it-IT" sz="1600" b="1" kern="12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rPr>
              <a:t>Questo esercizio allena i muscoli della mano e dell'avambraccio. Alternare le mani. 2 serie da 5 secondi.</a:t>
            </a:r>
          </a:p>
          <a:p>
            <a:endParaRPr lang="it-IT" sz="1600" b="1" kern="1200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  <a:ea typeface="+mn-ea"/>
              <a:cs typeface="+mn-cs"/>
            </a:endParaRPr>
          </a:p>
          <a:p>
            <a:endParaRPr lang="it-IT" b="1" dirty="0">
              <a:latin typeface="Comic Sans MS" panose="030F0702030302020204" pitchFamily="66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0C400EF-5DD7-980D-EDCE-83BAEAEC2FD5}"/>
              </a:ext>
            </a:extLst>
          </p:cNvPr>
          <p:cNvSpPr txBox="1">
            <a:spLocks/>
          </p:cNvSpPr>
          <p:nvPr/>
        </p:nvSpPr>
        <p:spPr>
          <a:xfrm>
            <a:off x="762000" y="341487"/>
            <a:ext cx="10668000" cy="698359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Level 1 (circa 3 MIN)</a:t>
            </a:r>
            <a:br>
              <a:rPr lang="it-IT" sz="133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</a:br>
            <a:r>
              <a:rPr lang="it-IT" b="1" dirty="0">
                <a:latin typeface="Comic Sans MS" panose="030F0702030302020204" pitchFamily="66" charset="0"/>
              </a:rPr>
              <a:t> </a:t>
            </a:r>
            <a:br>
              <a:rPr lang="it-IT" dirty="0">
                <a:latin typeface="Comic Sans MS" panose="030F0702030302020204" pitchFamily="66" charset="0"/>
              </a:rPr>
            </a:br>
            <a:br>
              <a:rPr lang="it-IT" sz="2000" dirty="0"/>
            </a:br>
            <a:endParaRPr lang="it-IT" sz="2000" dirty="0"/>
          </a:p>
        </p:txBody>
      </p:sp>
      <p:pic>
        <p:nvPicPr>
          <p:cNvPr id="1026" name="Picture 2" descr="Salti sul posto: vedi l'esecuzione | evolutionfit">
            <a:extLst>
              <a:ext uri="{FF2B5EF4-FFF2-40B4-BE49-F238E27FC236}">
                <a16:creationId xmlns:a16="http://schemas.microsoft.com/office/drawing/2014/main" id="{717C5F84-C1AE-82C5-0925-8A05C4152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81712"/>
            <a:ext cx="2307711" cy="172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ambe in forma in soli 7 minuti - Blog Hotel Terme Abano Verdi - Sito  Ufficiale Hotel 4* Abano Terme">
            <a:extLst>
              <a:ext uri="{FF2B5EF4-FFF2-40B4-BE49-F238E27FC236}">
                <a16:creationId xmlns:a16="http://schemas.microsoft.com/office/drawing/2014/main" id="{1D934354-B34D-7938-4C67-85620D1CD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21" y="4444361"/>
            <a:ext cx="1864278" cy="140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9C1F9A6-18AB-00CD-4A02-483E33B2DE3F}"/>
              </a:ext>
            </a:extLst>
          </p:cNvPr>
          <p:cNvSpPr txBox="1"/>
          <p:nvPr/>
        </p:nvSpPr>
        <p:spPr>
          <a:xfrm>
            <a:off x="492630" y="1012315"/>
            <a:ext cx="11067067" cy="1497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6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Dividere la classe in due gruppi: gruppo </a:t>
            </a:r>
            <a:r>
              <a:rPr lang="it-IT" sz="1600" b="1" dirty="0" err="1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Healthy</a:t>
            </a:r>
            <a:r>
              <a:rPr lang="it-IT" sz="16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 e gruppo </a:t>
            </a:r>
            <a:r>
              <a:rPr lang="it-IT" sz="1600" b="1" dirty="0" err="1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Unhealthy</a:t>
            </a:r>
            <a:r>
              <a:rPr lang="it-IT" sz="16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. L’insegnante proietterà sulla Lim l’esercizio interattivo.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6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Quando parte la musica, tutti i ragazzi faranno una corsetta leggera sul posto. A turno il singolo gruppo, consultandosi, dovrà identificare e pronunciare in lingua inglese l’alimento della sezione assegnata. L’insegnante trascinerà l’immagine suggerita nella sezione corretta.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439BA5-1F8C-B223-1DBB-B147FC166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AFFF8EC-2FAA-E454-E633-78428C15A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DE0407C-55A1-8ACB-6AB6-B323973A8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51855" y="5196473"/>
            <a:ext cx="1524000" cy="139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2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A40B2-216C-2AB9-D69D-FB8F5062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15" y="273566"/>
            <a:ext cx="10951305" cy="1651976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Level 1 (CIRCA 3 MIN)</a:t>
            </a:r>
            <a:br>
              <a:rPr lang="it-IT" sz="10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</a:br>
            <a:r>
              <a:rPr lang="it-IT" b="1" dirty="0">
                <a:latin typeface="Comic Sans MS" panose="030F0702030302020204" pitchFamily="66" charset="0"/>
              </a:rPr>
              <a:t> </a:t>
            </a:r>
            <a:br>
              <a:rPr lang="it-IT" dirty="0">
                <a:latin typeface="Comic Sans MS" panose="030F0702030302020204" pitchFamily="66" charset="0"/>
              </a:rPr>
            </a:br>
            <a:br>
              <a:rPr lang="it-IT" sz="2000" dirty="0"/>
            </a:br>
            <a:endParaRPr lang="it-IT" sz="20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1868862-4B06-F0B0-FFFA-B57FF568107A}"/>
              </a:ext>
            </a:extLst>
          </p:cNvPr>
          <p:cNvSpPr/>
          <p:nvPr/>
        </p:nvSpPr>
        <p:spPr>
          <a:xfrm>
            <a:off x="668715" y="1887099"/>
            <a:ext cx="2950504" cy="4150527"/>
          </a:xfrm>
          <a:prstGeom prst="rect">
            <a:avLst/>
          </a:prstGeom>
          <a:gradFill>
            <a:gsLst>
              <a:gs pos="5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800" dirty="0"/>
              <a:t>HEALTHY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B03D6379-AD7B-ADC7-3687-E042B5A657E0}"/>
              </a:ext>
            </a:extLst>
          </p:cNvPr>
          <p:cNvSpPr/>
          <p:nvPr/>
        </p:nvSpPr>
        <p:spPr>
          <a:xfrm>
            <a:off x="4497691" y="1860302"/>
            <a:ext cx="3190875" cy="4177324"/>
          </a:xfrm>
          <a:prstGeom prst="rect">
            <a:avLst/>
          </a:prstGeom>
          <a:gradFill>
            <a:gsLst>
              <a:gs pos="5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C302776A-F881-3C01-D4C6-2E646956A73D}"/>
              </a:ext>
            </a:extLst>
          </p:cNvPr>
          <p:cNvSpPr/>
          <p:nvPr/>
        </p:nvSpPr>
        <p:spPr>
          <a:xfrm>
            <a:off x="8315325" y="1887099"/>
            <a:ext cx="3038475" cy="4150527"/>
          </a:xfrm>
          <a:prstGeom prst="rect">
            <a:avLst/>
          </a:prstGeom>
          <a:gradFill>
            <a:gsLst>
              <a:gs pos="5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800" dirty="0"/>
              <a:t>UNHEALTHY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EC65CBEE-2718-6288-255E-AFEE59E6F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19714" y="3636033"/>
            <a:ext cx="847023" cy="73152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D028CD4-A21D-0762-A52B-56003EEE0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752219" y="2763982"/>
            <a:ext cx="993491" cy="665018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CF2757B1-D28B-02A0-76A2-2FAC64CB9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37512" y="5275736"/>
            <a:ext cx="1012030" cy="67468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3BB4B66C-BA49-5FCA-F106-2A6EB5CB6E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775699" y="3230771"/>
            <a:ext cx="725341" cy="1011511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68CD9D91-0F52-E577-33B7-D5FCC70329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701292" y="4731694"/>
            <a:ext cx="929660" cy="622301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FE80F511-E702-C5CB-5B1F-868D265489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154010" y="2097487"/>
            <a:ext cx="979634" cy="579617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A49D29CF-6B4E-9356-51B4-58BF5EEC1A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70443" y="4204486"/>
            <a:ext cx="838201" cy="523676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329048C7-EFD3-AC41-9F3C-2D0A9E55B4E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621722" y="2147756"/>
            <a:ext cx="944602" cy="630105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C482B7CB-54AB-1893-1A73-BB8C39B0733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4802314" y="5275736"/>
            <a:ext cx="893299" cy="595160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98F037AE-36DA-8512-B8D9-C1C2FBC7831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805664" y="5163312"/>
            <a:ext cx="829733" cy="622300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69630F8C-7FEB-FB8E-7C59-4099111ED5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375862" y="2028275"/>
            <a:ext cx="1046133" cy="831676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06698854-0C4A-1979-2269-680D029CED0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4626282" y="1984235"/>
            <a:ext cx="940455" cy="630105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CF5BB5DD-C5E9-715D-90FF-027FA57164C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6803451" y="3090168"/>
            <a:ext cx="725341" cy="1004801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AD2A0FC8-0649-BC54-881C-FC74CA19073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4719714" y="4517195"/>
            <a:ext cx="888064" cy="591812"/>
          </a:xfrm>
          <a:prstGeom prst="rect">
            <a:avLst/>
          </a:prstGeom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CA2585E1-90E5-44F6-33BF-966DA9C0776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8633329" y="2028275"/>
            <a:ext cx="967280" cy="725461"/>
          </a:xfrm>
          <a:prstGeom prst="rect">
            <a:avLst/>
          </a:prstGeom>
        </p:spPr>
      </p:pic>
      <p:pic>
        <p:nvPicPr>
          <p:cNvPr id="90" name="Immagine 89">
            <a:extLst>
              <a:ext uri="{FF2B5EF4-FFF2-40B4-BE49-F238E27FC236}">
                <a16:creationId xmlns:a16="http://schemas.microsoft.com/office/drawing/2014/main" id="{17771CF0-0979-FBA4-A0E4-18B3B867282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2625146" y="5226884"/>
            <a:ext cx="878471" cy="65885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17D50C-BB5C-02C1-B087-FDBCC814BD0D}"/>
              </a:ext>
            </a:extLst>
          </p:cNvPr>
          <p:cNvSpPr txBox="1"/>
          <p:nvPr/>
        </p:nvSpPr>
        <p:spPr>
          <a:xfrm>
            <a:off x="3503617" y="955911"/>
            <a:ext cx="54109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Esempio</a:t>
            </a:r>
          </a:p>
        </p:txBody>
      </p:sp>
    </p:spTree>
    <p:extLst>
      <p:ext uri="{BB962C8B-B14F-4D97-AF65-F5344CB8AC3E}">
        <p14:creationId xmlns:p14="http://schemas.microsoft.com/office/powerpoint/2010/main" val="2068436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F67079-2909-FD4E-B75D-69025C1DD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C1A395-F7E8-5A83-487D-6B2D863DBEAF}"/>
              </a:ext>
            </a:extLst>
          </p:cNvPr>
          <p:cNvSpPr txBox="1"/>
          <p:nvPr/>
        </p:nvSpPr>
        <p:spPr>
          <a:xfrm>
            <a:off x="131801" y="840691"/>
            <a:ext cx="119744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400" b="1" dirty="0">
              <a:latin typeface="Comic Sans MS" panose="030F0702030302020204" pitchFamily="66" charset="0"/>
            </a:endParaRPr>
          </a:p>
          <a:p>
            <a:r>
              <a:rPr lang="it-IT" sz="1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A turno i gruppi dovranno classificare gli alimenti nella tabella degli elementi nutritivi (macro e micronutrienti). Ogni gruppo avrà 3 macro(micro)nutrienti da completare, continuando a correre sul posto. A casella completata TUTTI eseguiranno i seguenti esercizi:</a:t>
            </a:r>
            <a:r>
              <a:rPr lang="it-IT" sz="1400" b="1" u="sng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3F5F719-8AD5-11B8-917B-9207117C2EA1}"/>
              </a:ext>
            </a:extLst>
          </p:cNvPr>
          <p:cNvSpPr txBox="1">
            <a:spLocks/>
          </p:cNvSpPr>
          <p:nvPr/>
        </p:nvSpPr>
        <p:spPr>
          <a:xfrm>
            <a:off x="785038" y="205757"/>
            <a:ext cx="10668000" cy="698359"/>
          </a:xfrm>
          <a:prstGeom prst="rect">
            <a:avLst/>
          </a:prstGeom>
        </p:spPr>
        <p:txBody>
          <a:bodyPr>
            <a:normAutofit fontScale="3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97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Level 2 (CIRCA 2 MIN)</a:t>
            </a:r>
            <a:br>
              <a:rPr lang="it-IT" sz="10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</a:br>
            <a:r>
              <a:rPr lang="it-IT" b="1" dirty="0">
                <a:latin typeface="Comic Sans MS" panose="030F0702030302020204" pitchFamily="66" charset="0"/>
              </a:rPr>
              <a:t> </a:t>
            </a:r>
            <a:br>
              <a:rPr lang="it-IT" dirty="0">
                <a:latin typeface="Comic Sans MS" panose="030F0702030302020204" pitchFamily="66" charset="0"/>
              </a:rPr>
            </a:br>
            <a:br>
              <a:rPr lang="it-IT" sz="2000" dirty="0"/>
            </a:br>
            <a:endParaRPr lang="it-IT" sz="2000" dirty="0"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59A84541-8774-A4C2-ADD6-63D5B3E4A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578182"/>
              </p:ext>
            </p:extLst>
          </p:nvPr>
        </p:nvGraphicFramePr>
        <p:xfrm>
          <a:off x="197962" y="2154947"/>
          <a:ext cx="11547836" cy="4584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817">
                  <a:extLst>
                    <a:ext uri="{9D8B030D-6E8A-4147-A177-3AD203B41FA5}">
                      <a16:colId xmlns:a16="http://schemas.microsoft.com/office/drawing/2014/main" val="832708798"/>
                    </a:ext>
                  </a:extLst>
                </a:gridCol>
                <a:gridCol w="7431202">
                  <a:extLst>
                    <a:ext uri="{9D8B030D-6E8A-4147-A177-3AD203B41FA5}">
                      <a16:colId xmlns:a16="http://schemas.microsoft.com/office/drawing/2014/main" val="1431243468"/>
                    </a:ext>
                  </a:extLst>
                </a:gridCol>
                <a:gridCol w="1555817">
                  <a:extLst>
                    <a:ext uri="{9D8B030D-6E8A-4147-A177-3AD203B41FA5}">
                      <a16:colId xmlns:a16="http://schemas.microsoft.com/office/drawing/2014/main" val="3328466754"/>
                    </a:ext>
                  </a:extLst>
                </a:gridCol>
              </a:tblGrid>
              <a:tr h="5152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u="none" dirty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Carboidrati</a:t>
                      </a:r>
                    </a:p>
                    <a:p>
                      <a:endParaRPr lang="it-IT" sz="1800" dirty="0"/>
                    </a:p>
                  </a:txBody>
                  <a:tcPr>
                    <a:gradFill>
                      <a:gsLst>
                        <a:gs pos="0">
                          <a:srgbClr val="92D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highlight>
                            <a:srgbClr val="FFFF00"/>
                          </a:highlight>
                          <a:latin typeface="Comic Sans MS" panose="030F0702030302020204" pitchFamily="66" charset="0"/>
                        </a:rPr>
                        <a:t>Stretching quadricipite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utilizzare la sedia o il banco per mantenere l’equilibrio per 10 secondi a gamba.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b="1" dirty="0">
                        <a:solidFill>
                          <a:schemeClr val="accent4">
                            <a:lumMod val="50000"/>
                          </a:schemeClr>
                        </a:solidFill>
                        <a:highlight>
                          <a:srgbClr val="FFFF00"/>
                        </a:highlight>
                        <a:latin typeface="Comic Sans MS" panose="030F0702030302020204" pitchFamily="66" charset="0"/>
                      </a:endParaRPr>
                    </a:p>
                  </a:txBody>
                  <a:tcPr>
                    <a:gradFill>
                      <a:gsLst>
                        <a:gs pos="0">
                          <a:srgbClr val="92D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gradFill>
                      <a:gsLst>
                        <a:gs pos="0">
                          <a:srgbClr val="92D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39467647"/>
                  </a:ext>
                </a:extLst>
              </a:tr>
              <a:tr h="5152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Vitamine e minerali</a:t>
                      </a:r>
                    </a:p>
                    <a:p>
                      <a:endParaRPr lang="it-IT" sz="1800" dirty="0"/>
                    </a:p>
                  </a:txBody>
                  <a:tcPr>
                    <a:gradFill>
                      <a:gsLst>
                        <a:gs pos="0">
                          <a:srgbClr val="92D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highlight>
                            <a:srgbClr val="FFFF00"/>
                          </a:highlight>
                          <a:latin typeface="Comic Sans MS" panose="030F0702030302020204" pitchFamily="66" charset="0"/>
                        </a:rPr>
                        <a:t>Stretching polpacci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kern="12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mantenere la gamba posteriore completamente dritta e piega il ginocchio anteriore per 10 secondi per gamba. </a:t>
                      </a:r>
                    </a:p>
                    <a:p>
                      <a:endParaRPr lang="it-IT" sz="1200" dirty="0"/>
                    </a:p>
                  </a:txBody>
                  <a:tcPr>
                    <a:gradFill>
                      <a:gsLst>
                        <a:gs pos="0">
                          <a:srgbClr val="92D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gradFill>
                      <a:gsLst>
                        <a:gs pos="0">
                          <a:srgbClr val="92D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7093343"/>
                  </a:ext>
                </a:extLst>
              </a:tr>
              <a:tr h="6297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Calcio</a:t>
                      </a:r>
                    </a:p>
                    <a:p>
                      <a:endParaRPr lang="it-IT" sz="1800" dirty="0"/>
                    </a:p>
                  </a:txBody>
                  <a:tcPr>
                    <a:gradFill>
                      <a:gsLst>
                        <a:gs pos="0">
                          <a:srgbClr val="92D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highlight>
                            <a:srgbClr val="FFFF00"/>
                          </a:highlight>
                          <a:latin typeface="Comic Sans MS" panose="030F0702030302020204" pitchFamily="66" charset="0"/>
                        </a:rPr>
                        <a:t>Equilibrio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mantenere l'equilibrio su una gamba per 10 secondi. Ripetere l’esercizio sull’altra.</a:t>
                      </a:r>
                      <a:endParaRPr lang="it-IT" sz="1200" dirty="0"/>
                    </a:p>
                  </a:txBody>
                  <a:tcPr>
                    <a:gradFill>
                      <a:gsLst>
                        <a:gs pos="0">
                          <a:srgbClr val="92D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gradFill>
                      <a:gsLst>
                        <a:gs pos="0">
                          <a:srgbClr val="92D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53009793"/>
                  </a:ext>
                </a:extLst>
              </a:tr>
              <a:tr h="7442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Proteine</a:t>
                      </a:r>
                      <a:endParaRPr lang="it-IT" sz="1800" dirty="0"/>
                    </a:p>
                  </a:txBody>
                  <a:tcPr>
                    <a:gradFill>
                      <a:gsLst>
                        <a:gs pos="0">
                          <a:srgbClr val="92D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highlight>
                            <a:srgbClr val="FFFF00"/>
                          </a:highlight>
                          <a:latin typeface="Comic Sans MS" panose="030F0702030302020204" pitchFamily="66" charset="0"/>
                        </a:rPr>
                        <a:t>Circonduzione del collo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rotazione della testa, avanti e indietro (2 serie da 5 rotazioni, senso orario e antiorario)</a:t>
                      </a:r>
                    </a:p>
                  </a:txBody>
                  <a:tcPr>
                    <a:gradFill>
                      <a:gsLst>
                        <a:gs pos="0">
                          <a:srgbClr val="92D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  <a:p>
                      <a:endParaRPr lang="it-IT" dirty="0"/>
                    </a:p>
                  </a:txBody>
                  <a:tcPr>
                    <a:gradFill>
                      <a:gsLst>
                        <a:gs pos="0">
                          <a:srgbClr val="92D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20326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800" b="1" dirty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Grassi</a:t>
                      </a:r>
                      <a:endParaRPr lang="it-IT" sz="1800" dirty="0"/>
                    </a:p>
                  </a:txBody>
                  <a:tcPr>
                    <a:gradFill>
                      <a:gsLst>
                        <a:gs pos="0">
                          <a:srgbClr val="92D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highlight>
                            <a:srgbClr val="FFFF00"/>
                          </a:highlight>
                          <a:latin typeface="Comic Sans MS" panose="030F0702030302020204" pitchFamily="66" charset="0"/>
                        </a:rPr>
                        <a:t>Stretching </a:t>
                      </a:r>
                      <a:r>
                        <a:rPr lang="it-IT" sz="1200" b="1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highlight>
                            <a:srgbClr val="FFFF00"/>
                          </a:highlight>
                          <a:latin typeface="Comic Sans MS" panose="030F0702030302020204" pitchFamily="66" charset="0"/>
                        </a:rPr>
                        <a:t>tricipidi</a:t>
                      </a:r>
                      <a:endParaRPr lang="it-IT" sz="1200" b="1" dirty="0">
                        <a:solidFill>
                          <a:schemeClr val="accent4">
                            <a:lumMod val="50000"/>
                          </a:schemeClr>
                        </a:solidFill>
                        <a:highlight>
                          <a:srgbClr val="FFFF00"/>
                        </a:highlight>
                        <a:latin typeface="Comic Sans MS" panose="030F0702030302020204" pitchFamily="66" charset="0"/>
                      </a:endParaRPr>
                    </a:p>
                    <a:p>
                      <a:r>
                        <a:rPr lang="it-IT" sz="12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alzare un braccio sopra la testa e piegare il gomito, facendo scendere la mano verso la schiena. Con l'altro braccio, afferrare il gomito piegato e spingere leggermente verso il centro schiena. Serie da 10 secondi per braccio</a:t>
                      </a:r>
                    </a:p>
                  </a:txBody>
                  <a:tcPr>
                    <a:gradFill>
                      <a:gsLst>
                        <a:gs pos="0">
                          <a:srgbClr val="92D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  <a:p>
                      <a:endParaRPr lang="it-IT" dirty="0"/>
                    </a:p>
                    <a:p>
                      <a:endParaRPr lang="it-IT" dirty="0"/>
                    </a:p>
                  </a:txBody>
                  <a:tcPr>
                    <a:gradFill>
                      <a:gsLst>
                        <a:gs pos="0">
                          <a:srgbClr val="92D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714062"/>
                  </a:ext>
                </a:extLst>
              </a:tr>
              <a:tr h="6297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Zuccheri</a:t>
                      </a:r>
                      <a:endParaRPr lang="it-IT" sz="1800" dirty="0"/>
                    </a:p>
                    <a:p>
                      <a:endParaRPr lang="it-IT" sz="1800" dirty="0"/>
                    </a:p>
                  </a:txBody>
                  <a:tcPr>
                    <a:gradFill>
                      <a:gsLst>
                        <a:gs pos="0">
                          <a:srgbClr val="92D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highlight>
                            <a:srgbClr val="FFFF00"/>
                          </a:highlight>
                          <a:latin typeface="Comic Sans MS" panose="030F0702030302020204" pitchFamily="66" charset="0"/>
                        </a:rPr>
                        <a:t>Esercizi oculari</a:t>
                      </a:r>
                    </a:p>
                    <a:p>
                      <a:r>
                        <a:rPr lang="it-IT" sz="1200" b="1" kern="12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Chiudere gli occhi, muoverli lentamente verso l'alto e poi verso il basso, ripetendo l'esercizio tre volte. Spostare poi lentamente gli occhi verso sinistra e verso destra (20 secondi) </a:t>
                      </a:r>
                    </a:p>
                    <a:p>
                      <a:endParaRPr lang="it-IT" sz="1200" dirty="0"/>
                    </a:p>
                  </a:txBody>
                  <a:tcPr>
                    <a:gradFill>
                      <a:gsLst>
                        <a:gs pos="0">
                          <a:srgbClr val="92D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gradFill>
                      <a:gsLst>
                        <a:gs pos="0">
                          <a:srgbClr val="92D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4041731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947E2523-9D5A-6A2E-62F9-DFA921201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9218" t="42709" r="65000" b="33541"/>
          <a:stretch/>
        </p:blipFill>
        <p:spPr>
          <a:xfrm>
            <a:off x="10623708" y="2199703"/>
            <a:ext cx="748937" cy="51956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B44311D-A749-8687-8CE3-C02E745C9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35412" y="2899114"/>
            <a:ext cx="760640" cy="5710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D6E36CB-421F-716F-8008-8134DCE581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623708" y="3650046"/>
            <a:ext cx="772345" cy="58831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598B6D8-4D1F-8C05-34CD-BF043F93E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635412" y="4333155"/>
            <a:ext cx="760641" cy="57048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3F1914F-79DC-7798-F0EF-D2C19F2769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48304" t="7073" r="36652" b="70901"/>
          <a:stretch/>
        </p:blipFill>
        <p:spPr>
          <a:xfrm>
            <a:off x="10625145" y="5147120"/>
            <a:ext cx="760640" cy="6991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82DD1DE-CB42-AF61-EEB3-27444C4D6E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557893" y="6019348"/>
            <a:ext cx="895145" cy="63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13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Tabella 35">
            <a:extLst>
              <a:ext uri="{FF2B5EF4-FFF2-40B4-BE49-F238E27FC236}">
                <a16:creationId xmlns:a16="http://schemas.microsoft.com/office/drawing/2014/main" id="{785DBF56-7897-4EAE-9025-6878E2237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148735"/>
              </p:ext>
            </p:extLst>
          </p:nvPr>
        </p:nvGraphicFramePr>
        <p:xfrm>
          <a:off x="4955457" y="1989095"/>
          <a:ext cx="6745532" cy="4405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2766">
                  <a:extLst>
                    <a:ext uri="{9D8B030D-6E8A-4147-A177-3AD203B41FA5}">
                      <a16:colId xmlns:a16="http://schemas.microsoft.com/office/drawing/2014/main" val="3841826906"/>
                    </a:ext>
                  </a:extLst>
                </a:gridCol>
                <a:gridCol w="3372766">
                  <a:extLst>
                    <a:ext uri="{9D8B030D-6E8A-4147-A177-3AD203B41FA5}">
                      <a16:colId xmlns:a16="http://schemas.microsoft.com/office/drawing/2014/main" val="1507368703"/>
                    </a:ext>
                  </a:extLst>
                </a:gridCol>
              </a:tblGrid>
              <a:tr h="1468451"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bg1"/>
                          </a:solidFill>
                        </a:rPr>
                        <a:t>Carbohydrates</a:t>
                      </a:r>
                      <a:endParaRPr lang="it-IT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>
                      <a:gsLst>
                        <a:gs pos="5000">
                          <a:srgbClr val="92D050"/>
                        </a:gs>
                        <a:gs pos="100000">
                          <a:schemeClr val="bg2">
                            <a:shade val="80000"/>
                          </a:schemeClr>
                        </a:gs>
                      </a:gsLst>
                      <a:path path="circle">
                        <a:fillToRect l="43000" r="43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bg1"/>
                          </a:solidFill>
                        </a:rPr>
                        <a:t>Vitamins</a:t>
                      </a:r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 &amp; </a:t>
                      </a:r>
                      <a:r>
                        <a:rPr lang="it-IT" b="1" dirty="0" err="1">
                          <a:solidFill>
                            <a:schemeClr val="bg1"/>
                          </a:solidFill>
                        </a:rPr>
                        <a:t>minerals</a:t>
                      </a:r>
                      <a:endParaRPr lang="it-IT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>
                      <a:gsLst>
                        <a:gs pos="5000">
                          <a:srgbClr val="92D050"/>
                        </a:gs>
                        <a:gs pos="100000">
                          <a:schemeClr val="bg2">
                            <a:shade val="80000"/>
                          </a:schemeClr>
                        </a:gs>
                      </a:gsLst>
                      <a:path path="circle">
                        <a:fillToRect l="43000" r="43000" b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56922011"/>
                  </a:ext>
                </a:extLst>
              </a:tr>
              <a:tr h="1468451"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bg1"/>
                          </a:solidFill>
                        </a:rPr>
                        <a:t>Calcium</a:t>
                      </a:r>
                      <a:endParaRPr lang="it-IT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>
                      <a:gsLst>
                        <a:gs pos="5000">
                          <a:srgbClr val="92D050"/>
                        </a:gs>
                        <a:gs pos="100000">
                          <a:schemeClr val="bg2">
                            <a:shade val="80000"/>
                          </a:schemeClr>
                        </a:gs>
                      </a:gsLst>
                      <a:path path="circle">
                        <a:fillToRect l="43000" r="43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bg1"/>
                          </a:solidFill>
                        </a:rPr>
                        <a:t>Proteins</a:t>
                      </a:r>
                      <a:endParaRPr lang="it-IT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>
                      <a:gsLst>
                        <a:gs pos="5000">
                          <a:srgbClr val="92D050"/>
                        </a:gs>
                        <a:gs pos="100000">
                          <a:schemeClr val="bg2">
                            <a:shade val="80000"/>
                          </a:schemeClr>
                        </a:gs>
                      </a:gsLst>
                      <a:path path="circle">
                        <a:fillToRect l="43000" r="43000" b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18260938"/>
                  </a:ext>
                </a:extLst>
              </a:tr>
              <a:tr h="1468451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Fats</a:t>
                      </a:r>
                    </a:p>
                  </a:txBody>
                  <a:tcPr>
                    <a:gradFill>
                      <a:gsLst>
                        <a:gs pos="5000">
                          <a:srgbClr val="92D050"/>
                        </a:gs>
                        <a:gs pos="100000">
                          <a:schemeClr val="bg2">
                            <a:shade val="80000"/>
                          </a:schemeClr>
                        </a:gs>
                      </a:gsLst>
                      <a:path path="circle">
                        <a:fillToRect l="43000" r="43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bg1"/>
                          </a:solidFill>
                        </a:rPr>
                        <a:t>Sugars</a:t>
                      </a:r>
                      <a:endParaRPr lang="it-IT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>
                      <a:gsLst>
                        <a:gs pos="5000">
                          <a:srgbClr val="92D050"/>
                        </a:gs>
                        <a:gs pos="100000">
                          <a:schemeClr val="bg2">
                            <a:shade val="80000"/>
                          </a:schemeClr>
                        </a:gs>
                      </a:gsLst>
                      <a:path path="circle">
                        <a:fillToRect l="43000" r="43000" b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25443523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6253A34C-5437-74D9-039C-E9034701A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56660" y="3830692"/>
            <a:ext cx="633315" cy="546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DA983B-FD4B-43D5-393A-A5FCCCF2F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402859" y="2391411"/>
            <a:ext cx="725341" cy="72534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99BF963-1078-1622-15A1-3C2A1CF0A5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132984" y="3831673"/>
            <a:ext cx="921208" cy="61413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05D0E66-13F9-0D7B-211F-40F1FD51AE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215949" y="3841526"/>
            <a:ext cx="818123" cy="65040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CB64D39-0ACA-C016-57A0-1234BD9967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125672" y="4619378"/>
            <a:ext cx="794269" cy="53166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CBB87D1-B78D-D8E9-3636-D4EFAA15E6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436272" y="5261530"/>
            <a:ext cx="778864" cy="51924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23AA759-002C-F05C-7554-8FE63C95D5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02632" y="4315994"/>
            <a:ext cx="629239" cy="87749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3E642FD-0CBF-D502-D794-A41E563D71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68423" y="5200661"/>
            <a:ext cx="929660" cy="62230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141059F-E8FC-CA8E-49AC-603D761AD2B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402859" y="5414631"/>
            <a:ext cx="865645" cy="51217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63DF97B-08A8-2759-19A2-D547B2CFBF0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194167" y="2378960"/>
            <a:ext cx="838201" cy="52367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35C01F4-25BF-E194-8FFE-6FFD4EB9B2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491011" y="3882302"/>
            <a:ext cx="665210" cy="44373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E837160A-4EEB-22D1-3A4F-639A75219FF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5084938" y="5331644"/>
            <a:ext cx="893299" cy="59516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6493CF5-CB5E-9B2E-8D8D-4C86C2D3B48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5266267" y="2426798"/>
            <a:ext cx="829733" cy="6223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A4C35A75-539B-A29E-0C4A-4A8DF151071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213144" y="2409578"/>
            <a:ext cx="785410" cy="52622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86608E68-563B-E303-A45D-3078ACF3EFB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330743" y="3122588"/>
            <a:ext cx="449223" cy="62230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3D02A5E-3B51-A68C-AD24-F6535CD6C73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2412905" y="5274741"/>
            <a:ext cx="787794" cy="590846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161E234-D019-E110-3975-40C579328E6E}"/>
              </a:ext>
            </a:extLst>
          </p:cNvPr>
          <p:cNvSpPr txBox="1"/>
          <p:nvPr/>
        </p:nvSpPr>
        <p:spPr>
          <a:xfrm>
            <a:off x="1524000" y="7043112"/>
            <a:ext cx="733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34" tooltip="http://www.naturopataonline.org/alimentazione/frutta-e-verdura/17503-peperoni-10-proprieta-e-benefici.html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35" tooltip="https://creativecommons.org/licenses/by-nc-nd/3.0/"/>
              </a:rPr>
              <a:t>CC BY-NC-ND</a:t>
            </a:r>
            <a:endParaRPr lang="it-IT" sz="900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ACA864A8-684A-299B-7121-44C649C0991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7"/>
              </a:ext>
            </a:extLst>
          </a:blip>
          <a:stretch>
            <a:fillRect/>
          </a:stretch>
        </p:blipFill>
        <p:spPr>
          <a:xfrm>
            <a:off x="3440678" y="5261530"/>
            <a:ext cx="707251" cy="707251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BEC5CC2D-A6F1-E2C6-DB50-D75FFA6525B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9"/>
              </a:ext>
            </a:extLst>
          </a:blip>
          <a:stretch>
            <a:fillRect/>
          </a:stretch>
        </p:blipFill>
        <p:spPr>
          <a:xfrm>
            <a:off x="3178253" y="4615633"/>
            <a:ext cx="927036" cy="546954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33352746-0C41-5199-B93E-822D63A3D2F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1"/>
              </a:ext>
            </a:extLst>
          </a:blip>
          <a:stretch>
            <a:fillRect/>
          </a:stretch>
        </p:blipFill>
        <p:spPr>
          <a:xfrm>
            <a:off x="5079807" y="3878592"/>
            <a:ext cx="756291" cy="567219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6826FF91-7650-FD6E-5D55-704B1E9B616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3"/>
              </a:ext>
            </a:extLst>
          </a:blip>
          <a:stretch>
            <a:fillRect/>
          </a:stretch>
        </p:blipFill>
        <p:spPr>
          <a:xfrm>
            <a:off x="1165685" y="4528918"/>
            <a:ext cx="818122" cy="614137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966A5D7-CA80-CC92-E888-EAA57A0219E3}"/>
              </a:ext>
            </a:extLst>
          </p:cNvPr>
          <p:cNvSpPr txBox="1"/>
          <p:nvPr/>
        </p:nvSpPr>
        <p:spPr>
          <a:xfrm>
            <a:off x="3874311" y="316862"/>
            <a:ext cx="643674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9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Level 2 (CIRCA 3 MIN)</a:t>
            </a:r>
            <a:br>
              <a:rPr lang="it-IT" sz="29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</a:br>
            <a:endParaRPr lang="it-IT" sz="29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F7018FB-DC81-784C-0253-26AAD79B086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5"/>
              </a:ext>
            </a:extLst>
          </a:blip>
          <a:stretch>
            <a:fillRect/>
          </a:stretch>
        </p:blipFill>
        <p:spPr>
          <a:xfrm>
            <a:off x="8414609" y="3907635"/>
            <a:ext cx="878471" cy="65885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102BAE1-9018-84CD-F11F-AEAD4272683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7"/>
              </a:ext>
            </a:extLst>
          </a:blip>
          <a:stretch>
            <a:fillRect/>
          </a:stretch>
        </p:blipFill>
        <p:spPr>
          <a:xfrm>
            <a:off x="6226622" y="2421190"/>
            <a:ext cx="866062" cy="57975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1D0AB1F-2E25-3B49-FF87-2592C70D6B68}"/>
              </a:ext>
            </a:extLst>
          </p:cNvPr>
          <p:cNvSpPr txBox="1"/>
          <p:nvPr/>
        </p:nvSpPr>
        <p:spPr>
          <a:xfrm>
            <a:off x="3200699" y="889219"/>
            <a:ext cx="54109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Esempio</a:t>
            </a:r>
          </a:p>
        </p:txBody>
      </p:sp>
    </p:spTree>
    <p:extLst>
      <p:ext uri="{BB962C8B-B14F-4D97-AF65-F5344CB8AC3E}">
        <p14:creationId xmlns:p14="http://schemas.microsoft.com/office/powerpoint/2010/main" val="1416599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A9869808-5C79-8CF5-4077-2AE40071E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8768" y="291258"/>
            <a:ext cx="1441907" cy="130492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470F820-9B10-C2A4-32F4-208EB0260213}"/>
              </a:ext>
            </a:extLst>
          </p:cNvPr>
          <p:cNvSpPr txBox="1"/>
          <p:nvPr/>
        </p:nvSpPr>
        <p:spPr>
          <a:xfrm>
            <a:off x="1590675" y="204578"/>
            <a:ext cx="9563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RICORDA LE BUONE ABITUDINI SALUTARI…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434C09-AC31-B2CA-ACC0-50A5107CB7BE}"/>
              </a:ext>
            </a:extLst>
          </p:cNvPr>
          <p:cNvSpPr txBox="1"/>
          <p:nvPr/>
        </p:nvSpPr>
        <p:spPr>
          <a:xfrm>
            <a:off x="690563" y="2202135"/>
            <a:ext cx="2733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MANGIARE SANO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F8A936-8548-C80B-DC82-844213F4138C}"/>
              </a:ext>
            </a:extLst>
          </p:cNvPr>
          <p:cNvSpPr txBox="1"/>
          <p:nvPr/>
        </p:nvSpPr>
        <p:spPr>
          <a:xfrm>
            <a:off x="690563" y="4381368"/>
            <a:ext cx="224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BERE SPESSO (ACQUA)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CCADB5-D295-CE9A-B810-9A6F08F338BF}"/>
              </a:ext>
            </a:extLst>
          </p:cNvPr>
          <p:cNvSpPr txBox="1"/>
          <p:nvPr/>
        </p:nvSpPr>
        <p:spPr>
          <a:xfrm>
            <a:off x="4267200" y="4612928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CAMMINARE OGNI GIORNO O PRATICARE UNO SPORT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883D8C-983F-334B-5EB9-2DEF211C0ED9}"/>
              </a:ext>
            </a:extLst>
          </p:cNvPr>
          <p:cNvSpPr txBox="1"/>
          <p:nvPr/>
        </p:nvSpPr>
        <p:spPr>
          <a:xfrm>
            <a:off x="8543925" y="217816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SORRIDERE SEMPRE E FREQUENTARE AMICI ‘VERI’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737183C-1A76-6E76-553A-51B5B00576BA}"/>
              </a:ext>
            </a:extLst>
          </p:cNvPr>
          <p:cNvSpPr txBox="1"/>
          <p:nvPr/>
        </p:nvSpPr>
        <p:spPr>
          <a:xfrm>
            <a:off x="4267200" y="339554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RILASSARSI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FF19251-DC33-DEBE-3FF2-629F2B7FC068}"/>
              </a:ext>
            </a:extLst>
          </p:cNvPr>
          <p:cNvSpPr txBox="1"/>
          <p:nvPr/>
        </p:nvSpPr>
        <p:spPr>
          <a:xfrm>
            <a:off x="4343400" y="2178160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CURARE L’IGIENE PERSONALE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5AE2355-0AB0-512A-BBA4-5CB82BEC7EC1}"/>
              </a:ext>
            </a:extLst>
          </p:cNvPr>
          <p:cNvSpPr txBox="1"/>
          <p:nvPr/>
        </p:nvSpPr>
        <p:spPr>
          <a:xfrm>
            <a:off x="8543925" y="4612928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ALLONTANARSI DA QUALSIASI SCHERMO </a:t>
            </a:r>
          </a:p>
        </p:txBody>
      </p:sp>
    </p:spTree>
    <p:extLst>
      <p:ext uri="{BB962C8B-B14F-4D97-AF65-F5344CB8AC3E}">
        <p14:creationId xmlns:p14="http://schemas.microsoft.com/office/powerpoint/2010/main" val="47070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655B00-E961-44A2-E3D9-ED588C76835C}"/>
              </a:ext>
            </a:extLst>
          </p:cNvPr>
          <p:cNvSpPr txBox="1"/>
          <p:nvPr/>
        </p:nvSpPr>
        <p:spPr>
          <a:xfrm rot="20162806">
            <a:off x="6130443" y="2099537"/>
            <a:ext cx="59230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Grazie</a:t>
            </a:r>
            <a:r>
              <a:rPr lang="it-IT" sz="90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!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DD344A-D00C-52D4-F8AC-39D9CCF08255}"/>
              </a:ext>
            </a:extLst>
          </p:cNvPr>
          <p:cNvSpPr txBox="1"/>
          <p:nvPr/>
        </p:nvSpPr>
        <p:spPr>
          <a:xfrm>
            <a:off x="1168924" y="751344"/>
            <a:ext cx="36953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u="sng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Consiglio:</a:t>
            </a:r>
            <a:r>
              <a:rPr lang="it-IT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 Le pause di salute, a scuola, a casa, all’aperto, associate a una buona alimentazione, apportano benefici e buon umore a tutti!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8B4DC4F-A3FF-3D35-220C-81DD286B6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68924" y="4380870"/>
            <a:ext cx="3851812" cy="2166644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575470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791</TotalTime>
  <Words>577</Words>
  <Application>Microsoft Office PowerPoint</Application>
  <PresentationFormat>Widescreen</PresentationFormat>
  <Paragraphs>102</Paragraphs>
  <Slides>8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Comic Sans MS</vt:lpstr>
      <vt:lpstr>Tema di Office</vt:lpstr>
      <vt:lpstr>HEALTHY FOOD IS GOOD!</vt:lpstr>
      <vt:lpstr>Presentazione standard di PowerPoint</vt:lpstr>
      <vt:lpstr>Presentazione standard di PowerPoint</vt:lpstr>
      <vt:lpstr>Level 1 (CIRCA 3 MIN)    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Giovanna Isolina Erario</dc:creator>
  <cp:lastModifiedBy>Giovanna Isolina Erario</cp:lastModifiedBy>
  <cp:revision>18</cp:revision>
  <dcterms:created xsi:type="dcterms:W3CDTF">2025-02-07T11:55:48Z</dcterms:created>
  <dcterms:modified xsi:type="dcterms:W3CDTF">2025-02-15T17:15:12Z</dcterms:modified>
</cp:coreProperties>
</file>